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75" r:id="rId6"/>
    <p:sldId id="269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03/09/2023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03/09/2023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03/09/2023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03/09/2023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03/09/2023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91698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638702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 descr="A blue arrow pointing to a line&#10;&#10;Description automatically generated">
            <a:extLst>
              <a:ext uri="{FF2B5EF4-FFF2-40B4-BE49-F238E27FC236}">
                <a16:creationId xmlns:a16="http://schemas.microsoft.com/office/drawing/2014/main" id="{6D96301C-0A88-3B2A-3776-FE13D0E0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r="29446"/>
          <a:stretch/>
        </p:blipFill>
        <p:spPr>
          <a:xfrm>
            <a:off x="6342927" y="779166"/>
            <a:ext cx="4757195" cy="85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EF8AE-B0FF-8F85-97B1-7A31F2E3F47D}"/>
              </a:ext>
            </a:extLst>
          </p:cNvPr>
          <p:cNvSpPr txBox="1"/>
          <p:nvPr/>
        </p:nvSpPr>
        <p:spPr>
          <a:xfrm>
            <a:off x="5782149" y="1620040"/>
            <a:ext cx="627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side view of the new chip </a:t>
            </a:r>
            <a:r>
              <a:rPr lang="en-GB" sz="1200" dirty="0"/>
              <a:t>Reproduced from </a:t>
            </a:r>
            <a:r>
              <a:rPr lang="en-GB" sz="1200" dirty="0" err="1"/>
              <a:t>Josina</a:t>
            </a:r>
            <a:r>
              <a:rPr lang="en-GB" sz="1200" dirty="0"/>
              <a:t> Hahne’s master’s thesis defence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more intense UV pulses with broader spectra,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15: </a:t>
            </a:r>
            <a:r>
              <a:rPr lang="en-GB" dirty="0"/>
              <a:t>UV output spectra with new and old gas cell  and the gradient model for Argon at 150mW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promising outputs, showing qualitative agreement with both experiment and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Some of the results shown will form part of a submission to </a:t>
            </a:r>
            <a:r>
              <a:rPr lang="en-GB" sz="2400" i="1" dirty="0" err="1"/>
              <a:t>JPhys</a:t>
            </a:r>
            <a:r>
              <a:rPr lang="en-GB" sz="2400" i="1" dirty="0"/>
              <a:t> Photonics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NIR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3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propagation solver [1], which formed the basis of a software package produced for the project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equation, which is derived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blipFill>
                <a:blip r:embed="rId3"/>
                <a:stretch>
                  <a:fillRect l="-782" t="-1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414123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NIR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simulated, this presentation focusses on Argon and Neon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6211448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6228F6-0209-F8C4-E0ED-06D3E8F2E7B1}"/>
              </a:ext>
            </a:extLst>
          </p:cNvPr>
          <p:cNvSpPr/>
          <p:nvPr/>
        </p:nvSpPr>
        <p:spPr>
          <a:xfrm>
            <a:off x="9608820" y="449580"/>
            <a:ext cx="243840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225B65FC-48B1-5DB7-B9A3-296000AE5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6" y="-7259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53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rescaled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rescaled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rescaled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7EE19-381F-1DDA-0A82-A1B15366F8B1}"/>
              </a:ext>
            </a:extLst>
          </p:cNvPr>
          <p:cNvSpPr txBox="1"/>
          <p:nvPr/>
        </p:nvSpPr>
        <p:spPr>
          <a:xfrm>
            <a:off x="4858569" y="38971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(meas.)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55F97-EA06-F836-BA3E-EECAD320FEE3}"/>
              </a:ext>
            </a:extLst>
          </p:cNvPr>
          <p:cNvSpPr txBox="1"/>
          <p:nvPr/>
        </p:nvSpPr>
        <p:spPr>
          <a:xfrm>
            <a:off x="4858569" y="106619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(sim.)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7883-026C-B861-FE10-845D627BF2DE}"/>
              </a:ext>
            </a:extLst>
          </p:cNvPr>
          <p:cNvSpPr txBox="1"/>
          <p:nvPr/>
        </p:nvSpPr>
        <p:spPr>
          <a:xfrm>
            <a:off x="9797573" y="5626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(meas.)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93C6-B2DB-0CE9-C63A-5559B209891E}"/>
              </a:ext>
            </a:extLst>
          </p:cNvPr>
          <p:cNvSpPr txBox="1"/>
          <p:nvPr/>
        </p:nvSpPr>
        <p:spPr>
          <a:xfrm>
            <a:off x="9797572" y="277993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(sim.)</a:t>
            </a:r>
          </a:p>
        </p:txBody>
      </p:sp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Self-defocusing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self-defocusing at the trailing edge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2358892" y="4703115"/>
            <a:ext cx="3550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NIR (top row) and UV (middle and bottom rows) output beams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33" y="2247617"/>
            <a:ext cx="2880152" cy="216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10" y="2260263"/>
            <a:ext cx="2880152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A4B6A-BF0D-5335-8095-81E74445D9D7}"/>
              </a:ext>
            </a:extLst>
          </p:cNvPr>
          <p:cNvSpPr txBox="1"/>
          <p:nvPr/>
        </p:nvSpPr>
        <p:spPr>
          <a:xfrm>
            <a:off x="10147856" y="372361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F8D4DD-36C2-E307-3AD9-968E14D8C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44" y="4264911"/>
            <a:ext cx="2880153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7FB24-E128-9217-50D4-3A923A8E0DAC}"/>
              </a:ext>
            </a:extLst>
          </p:cNvPr>
          <p:cNvSpPr txBox="1"/>
          <p:nvPr/>
        </p:nvSpPr>
        <p:spPr>
          <a:xfrm>
            <a:off x="7820031" y="558276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D1658D1B-4A92-6D61-3A5D-1B1390B1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08" y="4264911"/>
            <a:ext cx="2880152" cy="2160000"/>
          </a:xfrm>
          <a:prstGeom prst="rect">
            <a:avLst/>
          </a:prstGeom>
        </p:spPr>
      </p:pic>
      <p:pic>
        <p:nvPicPr>
          <p:cNvPr id="24" name="Picture 23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E75347D7-2B76-AA85-3FC6-326C1DCCE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62" y="275038"/>
            <a:ext cx="2880153" cy="2160000"/>
          </a:xfrm>
          <a:prstGeom prst="rect">
            <a:avLst/>
          </a:prstGeom>
        </p:spPr>
      </p:pic>
      <p:pic>
        <p:nvPicPr>
          <p:cNvPr id="26" name="Picture 25" descr="A rainbow colored circle with numbers&#10;&#10;Description automatically generated">
            <a:extLst>
              <a:ext uri="{FF2B5EF4-FFF2-40B4-BE49-F238E27FC236}">
                <a16:creationId xmlns:a16="http://schemas.microsoft.com/office/drawing/2014/main" id="{F1BC6155-CA71-2D61-2516-FD71E92F3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63" y="275038"/>
            <a:ext cx="2880153" cy="21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550061-33BB-9FCB-F4CD-783828763B47}"/>
              </a:ext>
            </a:extLst>
          </p:cNvPr>
          <p:cNvSpPr txBox="1"/>
          <p:nvPr/>
        </p:nvSpPr>
        <p:spPr>
          <a:xfrm>
            <a:off x="7543223" y="375707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5790B-7920-ABC3-9C0D-85A8129D452D}"/>
              </a:ext>
            </a:extLst>
          </p:cNvPr>
          <p:cNvSpPr txBox="1"/>
          <p:nvPr/>
        </p:nvSpPr>
        <p:spPr>
          <a:xfrm>
            <a:off x="7543222" y="179050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NIR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8AF76-E587-C05E-9CDD-815D3C1615B4}"/>
              </a:ext>
            </a:extLst>
          </p:cNvPr>
          <p:cNvSpPr txBox="1"/>
          <p:nvPr/>
        </p:nvSpPr>
        <p:spPr>
          <a:xfrm>
            <a:off x="10449548" y="52569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8E51B-04D6-2083-D1E1-6F34E9121F18}"/>
              </a:ext>
            </a:extLst>
          </p:cNvPr>
          <p:cNvSpPr txBox="1"/>
          <p:nvPr/>
        </p:nvSpPr>
        <p:spPr>
          <a:xfrm>
            <a:off x="10244036" y="177814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NIR no ion.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418BA-23E2-3025-137F-43BF1CBAE658}"/>
              </a:ext>
            </a:extLst>
          </p:cNvPr>
          <p:cNvSpPr txBox="1"/>
          <p:nvPr/>
        </p:nvSpPr>
        <p:spPr>
          <a:xfrm>
            <a:off x="7614612" y="252674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EB887-D3FE-7C51-134F-35DA2B39DE65}"/>
              </a:ext>
            </a:extLst>
          </p:cNvPr>
          <p:cNvSpPr txBox="1"/>
          <p:nvPr/>
        </p:nvSpPr>
        <p:spPr>
          <a:xfrm>
            <a:off x="11136086" y="264433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CF144F0-C1F0-C1B2-460B-13A0A3EF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8" y="3471493"/>
            <a:ext cx="3840203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6C5D2-8A66-22A1-9C7D-5D9B74257D06}"/>
              </a:ext>
            </a:extLst>
          </p:cNvPr>
          <p:cNvSpPr txBox="1"/>
          <p:nvPr/>
        </p:nvSpPr>
        <p:spPr>
          <a:xfrm>
            <a:off x="11237750" y="52980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A4695AF4-05AC-1364-F4A1-AC83A6D08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4" y="3471493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14FAD-D918-0413-C025-40F14AF02B51}"/>
              </a:ext>
            </a:extLst>
          </p:cNvPr>
          <p:cNvSpPr txBox="1"/>
          <p:nvPr/>
        </p:nvSpPr>
        <p:spPr>
          <a:xfrm>
            <a:off x="7614612" y="526438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1220</Words>
  <Application>Microsoft Office PowerPoint</Application>
  <PresentationFormat>Widescreen</PresentationFormat>
  <Paragraphs>116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Self-defocusing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27</cp:revision>
  <dcterms:created xsi:type="dcterms:W3CDTF">2023-08-29T12:04:02Z</dcterms:created>
  <dcterms:modified xsi:type="dcterms:W3CDTF">2023-09-04T07:47:58Z</dcterms:modified>
</cp:coreProperties>
</file>